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3"/>
  </p:notesMasterIdLst>
  <p:handoutMasterIdLst>
    <p:handoutMasterId r:id="rId34"/>
  </p:handoutMasterIdLst>
  <p:sldIdLst>
    <p:sldId id="315" r:id="rId5"/>
    <p:sldId id="333" r:id="rId6"/>
    <p:sldId id="339" r:id="rId7"/>
    <p:sldId id="343" r:id="rId8"/>
    <p:sldId id="341" r:id="rId9"/>
    <p:sldId id="342" r:id="rId10"/>
    <p:sldId id="344" r:id="rId11"/>
    <p:sldId id="345" r:id="rId12"/>
    <p:sldId id="353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4" r:id="rId21"/>
    <p:sldId id="365" r:id="rId22"/>
    <p:sldId id="366" r:id="rId23"/>
    <p:sldId id="367" r:id="rId24"/>
    <p:sldId id="361" r:id="rId25"/>
    <p:sldId id="362" r:id="rId26"/>
    <p:sldId id="355" r:id="rId27"/>
    <p:sldId id="356" r:id="rId28"/>
    <p:sldId id="357" r:id="rId29"/>
    <p:sldId id="358" r:id="rId30"/>
    <p:sldId id="359" r:id="rId31"/>
    <p:sldId id="360" r:id="rId3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113學年度共備內容與說明" id="{2ACE0EF7-4158-4DFC-8183-2B938385779F}">
          <p14:sldIdLst>
            <p14:sldId id="315"/>
            <p14:sldId id="333"/>
          </p14:sldIdLst>
        </p14:section>
        <p14:section name="第五次共備（3月）" id="{B355F1BC-0830-4D94-AA44-C4182A8C73FB}">
          <p14:sldIdLst>
            <p14:sldId id="339"/>
            <p14:sldId id="343"/>
            <p14:sldId id="341"/>
            <p14:sldId id="342"/>
            <p14:sldId id="344"/>
            <p14:sldId id="345"/>
          </p14:sldIdLst>
        </p14:section>
        <p14:section name="第六次共備（4月）" id="{6B01585F-760E-4703-8E3C-9C78A2FE1703}">
          <p14:sldIdLst>
            <p14:sldId id="353"/>
            <p14:sldId id="346"/>
            <p14:sldId id="347"/>
            <p14:sldId id="348"/>
            <p14:sldId id="349"/>
            <p14:sldId id="350"/>
            <p14:sldId id="351"/>
            <p14:sldId id="352"/>
          </p14:sldIdLst>
        </p14:section>
        <p14:section name="第七次共備（5月）" id="{B571390E-C113-414A-9ADE-4F40555EE242}">
          <p14:sldIdLst>
            <p14:sldId id="354"/>
            <p14:sldId id="365"/>
            <p14:sldId id="366"/>
            <p14:sldId id="367"/>
            <p14:sldId id="361"/>
            <p14:sldId id="362"/>
          </p14:sldIdLst>
        </p14:section>
        <p14:section name="第八次共備（6月）" id="{52B30636-DAE2-469E-BF9E-2D5ED3F3684C}">
          <p14:sldIdLst>
            <p14:sldId id="355"/>
            <p14:sldId id="356"/>
            <p14:sldId id="357"/>
            <p14:sldId id="358"/>
            <p14:sldId id="359"/>
            <p14:sldId id="3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06" autoAdjust="0"/>
    <p:restoredTop sz="94280" autoAdjust="0"/>
  </p:normalViewPr>
  <p:slideViewPr>
    <p:cSldViewPr>
      <p:cViewPr varScale="1">
        <p:scale>
          <a:sx n="96" d="100"/>
          <a:sy n="96" d="100"/>
        </p:scale>
        <p:origin x="12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618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6138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500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372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5" name="Picture 2" descr="C:\Users\user\Desktop\微課程公版 11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6" name="Picture 2" descr="C:\Users\user\Desktop\微課程公版 111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113</a:t>
            </a:r>
            <a:r>
              <a:rPr lang="zh-TW" altLang="en-US" sz="4000" dirty="0"/>
              <a:t>學年度</a:t>
            </a:r>
            <a:br>
              <a:rPr lang="en-US" altLang="zh-TW" sz="4000" dirty="0"/>
            </a:br>
            <a:r>
              <a:rPr lang="zh-TW" altLang="en-US" sz="4000" dirty="0"/>
              <a:t>自主共備討論與教學現況分享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fontScale="925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:2024/9</a:t>
            </a:r>
            <a:r>
              <a:rPr lang="zh-TW" altLang="en-US" sz="2600" dirty="0"/>
              <a:t>～</a:t>
            </a:r>
            <a:r>
              <a:rPr lang="en-US" altLang="zh-TW" sz="2600" dirty="0"/>
              <a:t>2025/6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研習大綱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539552" y="1452120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1.</a:t>
            </a:r>
            <a:r>
              <a:rPr lang="zh-TW" altLang="en-US" sz="2600" b="1" dirty="0">
                <a:solidFill>
                  <a:schemeClr val="tx2"/>
                </a:solidFill>
              </a:rPr>
              <a:t>主題討論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365760" lvl="1" indent="0">
              <a:buNone/>
            </a:pPr>
            <a:r>
              <a:rPr lang="en-US" altLang="zh-TW" dirty="0"/>
              <a:t>1-1.</a:t>
            </a:r>
            <a:r>
              <a:rPr lang="zh-TW" altLang="en-US" dirty="0"/>
              <a:t>情境教學的困難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1-2.</a:t>
            </a:r>
            <a:r>
              <a:rPr lang="zh-TW" altLang="en-US" dirty="0"/>
              <a:t>如何進行情境教學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1-3.</a:t>
            </a:r>
            <a:r>
              <a:rPr lang="zh-TW" altLang="en-US" dirty="0"/>
              <a:t>情境流程分析的困難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1-4.</a:t>
            </a:r>
            <a:r>
              <a:rPr lang="zh-TW" altLang="en-US" dirty="0"/>
              <a:t>情境流程分析教學討論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1-5.</a:t>
            </a:r>
            <a:r>
              <a:rPr lang="zh-TW" altLang="en-US" dirty="0"/>
              <a:t>程式流程圖的困難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1-6.</a:t>
            </a:r>
            <a:r>
              <a:rPr lang="zh-TW" altLang="en-US" dirty="0"/>
              <a:t>程式流程圖的教學討論</a:t>
            </a:r>
            <a:endParaRPr lang="en-US" altLang="zh-TW" sz="2600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8970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/>
              <a:t>1-1.</a:t>
            </a:r>
            <a:r>
              <a:rPr lang="zh-TW" altLang="en-US" dirty="0"/>
              <a:t>情境教學的困難</a:t>
            </a:r>
            <a:r>
              <a:rPr lang="zh-TW" altLang="en-US" sz="2800" b="1" dirty="0">
                <a:solidFill>
                  <a:schemeClr val="accent1"/>
                </a:solidFill>
                <a:sym typeface="Wingdings" panose="05000000000000000000" pitchFamily="2" charset="2"/>
              </a:rPr>
              <a:t>（必填</a:t>
            </a:r>
            <a:r>
              <a:rPr lang="zh-TW" altLang="en-US" sz="2800" b="1" dirty="0">
                <a:solidFill>
                  <a:schemeClr val="accent1"/>
                </a:solidFill>
              </a:rPr>
              <a:t>）</a:t>
            </a:r>
            <a:endParaRPr lang="en-US" altLang="zh-TW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"/>
            </a:pPr>
            <a:r>
              <a:rPr lang="zh-TW" altLang="en-US" sz="1800" b="1" dirty="0">
                <a:solidFill>
                  <a:schemeClr val="tx2"/>
                </a:solidFill>
              </a:rPr>
              <a:t>情境教學中老師曾遇到的困難與疑問？（若無則填「無」即可）</a:t>
            </a:r>
            <a:endParaRPr lang="en-US" altLang="zh-TW" sz="18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zh-TW" altLang="en-US" sz="1800" b="1" dirty="0">
                <a:solidFill>
                  <a:schemeClr val="tx2"/>
                </a:solidFill>
              </a:rPr>
              <a:t>可參考以下不同方面進行反思</a:t>
            </a:r>
            <a:r>
              <a:rPr lang="zh-TW" altLang="en-US" sz="1800" b="1" dirty="0">
                <a:solidFill>
                  <a:schemeClr val="accent1"/>
                </a:solidFill>
                <a:sym typeface="Wingdings" panose="05000000000000000000" pitchFamily="2" charset="2"/>
              </a:rPr>
              <a:t>（亦可自由發揮</a:t>
            </a:r>
            <a:r>
              <a:rPr lang="zh-TW" altLang="en-US" sz="1800" b="1" dirty="0">
                <a:solidFill>
                  <a:schemeClr val="accent1"/>
                </a:solidFill>
              </a:rPr>
              <a:t>）</a:t>
            </a:r>
            <a:endParaRPr lang="en-US" altLang="zh-TW" sz="1800" b="1" dirty="0">
              <a:solidFill>
                <a:schemeClr val="accent1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備課方面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授課過程與實際課堂方面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學生反應與常見問題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endParaRPr lang="en-US" altLang="zh-TW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/>
              <a:t>1-2.</a:t>
            </a:r>
            <a:r>
              <a:rPr lang="zh-TW" altLang="en-US" dirty="0"/>
              <a:t>如何進行情境教學（選填）</a:t>
            </a:r>
            <a:endParaRPr lang="en-US" altLang="zh-TW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zh-TW" altLang="zh-TW" sz="1800" b="1" dirty="0">
                <a:solidFill>
                  <a:schemeClr val="tx2"/>
                </a:solidFill>
              </a:rPr>
              <a:t>分享對於情境教學的想法，並以貼近生活的方式發想情境主題</a:t>
            </a:r>
            <a:r>
              <a:rPr lang="zh-TW" altLang="en-US" sz="1800" b="1" dirty="0">
                <a:solidFill>
                  <a:schemeClr val="tx2"/>
                </a:solidFill>
              </a:rPr>
              <a:t>。</a:t>
            </a:r>
            <a:endParaRPr lang="zh-TW" altLang="zh-TW" sz="1800" b="1" dirty="0">
              <a:solidFill>
                <a:schemeClr val="tx2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zh-TW" altLang="zh-TW" sz="1800" b="1" dirty="0">
                <a:solidFill>
                  <a:schemeClr val="tx2"/>
                </a:solidFill>
              </a:rPr>
              <a:t>可參考以下問題進行反思</a:t>
            </a:r>
            <a:r>
              <a:rPr lang="zh-TW" altLang="en-US" sz="1800" b="1" dirty="0">
                <a:solidFill>
                  <a:schemeClr val="accent1"/>
                </a:solidFill>
                <a:sym typeface="Wingdings" panose="05000000000000000000" pitchFamily="2" charset="2"/>
              </a:rPr>
              <a:t>（亦可自由發揮</a:t>
            </a:r>
            <a:r>
              <a:rPr lang="zh-TW" altLang="en-US" sz="1800" b="1" dirty="0">
                <a:solidFill>
                  <a:schemeClr val="accent1"/>
                </a:solidFill>
              </a:rPr>
              <a:t>）</a:t>
            </a:r>
            <a:endParaRPr lang="en-US" altLang="zh-TW" sz="1800" b="1" dirty="0">
              <a:solidFill>
                <a:schemeClr val="accent1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什麼是情境教學？情境教學與資訊課程如何結合？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所在城市、學校是否有什麼特色，或是特別的困擾需要解決？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該情境應用到什麼運算思維邏輯？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透過什麼方法引導學生進行情境思考？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有什麼媒體或是平台可以輔助情境教學？</a:t>
            </a:r>
            <a:endParaRPr lang="en-US" altLang="zh-TW" sz="1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07C4FD-8A33-4675-86D2-548EC061CEB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/>
              <a:t>1-3.</a:t>
            </a:r>
            <a:r>
              <a:rPr lang="zh-TW" altLang="en-US" dirty="0"/>
              <a:t>情境流程分析教學的困難</a:t>
            </a:r>
            <a:r>
              <a:rPr lang="zh-TW" altLang="en-US" sz="2800" b="1" dirty="0">
                <a:solidFill>
                  <a:schemeClr val="accent1"/>
                </a:solidFill>
                <a:sym typeface="Wingdings" panose="05000000000000000000" pitchFamily="2" charset="2"/>
              </a:rPr>
              <a:t>（必填</a:t>
            </a:r>
            <a:r>
              <a:rPr lang="zh-TW" altLang="en-US" sz="2800" b="1" dirty="0">
                <a:solidFill>
                  <a:schemeClr val="accent1"/>
                </a:solidFill>
              </a:rPr>
              <a:t>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41AF1C-ED26-4C3C-84F0-A0514A17D74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"/>
            </a:pPr>
            <a:r>
              <a:rPr lang="zh-TW" altLang="en-US" sz="1800" b="1" dirty="0">
                <a:solidFill>
                  <a:schemeClr val="tx2"/>
                </a:solidFill>
              </a:rPr>
              <a:t>情境流程教學時，老師曾遇到的困難？ （若無則填「無」即可）</a:t>
            </a:r>
            <a:endParaRPr lang="en-US" altLang="zh-TW" sz="18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zh-TW" altLang="en-US" sz="1800" b="1" dirty="0">
                <a:solidFill>
                  <a:schemeClr val="tx2"/>
                </a:solidFill>
              </a:rPr>
              <a:t>可參考以下不同方面進行反思</a:t>
            </a:r>
            <a:r>
              <a:rPr lang="zh-TW" altLang="en-US" sz="1800" b="1" dirty="0">
                <a:solidFill>
                  <a:schemeClr val="accent1"/>
                </a:solidFill>
                <a:sym typeface="Wingdings" panose="05000000000000000000" pitchFamily="2" charset="2"/>
              </a:rPr>
              <a:t>（亦可自由發揮</a:t>
            </a:r>
            <a:r>
              <a:rPr lang="zh-TW" altLang="en-US" sz="1800" b="1" dirty="0">
                <a:solidFill>
                  <a:schemeClr val="accent1"/>
                </a:solidFill>
              </a:rPr>
              <a:t>）</a:t>
            </a:r>
            <a:endParaRPr lang="en-US" altLang="zh-TW" sz="1800" b="1" dirty="0">
              <a:solidFill>
                <a:schemeClr val="accent1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備課方面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授課過程與實際課堂方面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學生反應與常見問題</a:t>
            </a:r>
            <a:endParaRPr lang="en-US" altLang="zh-TW" sz="1800" b="1" dirty="0">
              <a:solidFill>
                <a:schemeClr val="tx2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endParaRPr lang="zh-TW" altLang="en-US" sz="18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altLang="zh-TW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961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07C4FD-8A33-4675-86D2-548EC061CEB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/>
              <a:t>1-4.</a:t>
            </a:r>
            <a:r>
              <a:rPr lang="zh-TW" altLang="en-US" dirty="0"/>
              <a:t>如何進行情境流程分析教學（選填）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41AF1C-ED26-4C3C-84F0-A0514A17D74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"/>
            </a:pPr>
            <a:r>
              <a:rPr lang="zh-TW" altLang="en-US" sz="1800" b="1" dirty="0">
                <a:solidFill>
                  <a:schemeClr val="tx2"/>
                </a:solidFill>
              </a:rPr>
              <a:t>分享對於情境流程圖與程式流程圖的想法，並討論目前如何進行情境流程圖的程式流程圖的教學</a:t>
            </a:r>
            <a:r>
              <a:rPr lang="zh-TW" altLang="zh-TW" sz="1800" b="1" dirty="0">
                <a:solidFill>
                  <a:schemeClr val="tx2"/>
                </a:solidFill>
              </a:rPr>
              <a:t>。</a:t>
            </a: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zh-TW" altLang="zh-TW" sz="1800" b="1" dirty="0">
                <a:solidFill>
                  <a:schemeClr val="tx2"/>
                </a:solidFill>
              </a:rPr>
              <a:t>可參考以下問題進行反思</a:t>
            </a:r>
            <a:r>
              <a:rPr lang="zh-TW" altLang="en-US" sz="1800" b="1" dirty="0">
                <a:solidFill>
                  <a:schemeClr val="accent1"/>
                </a:solidFill>
                <a:sym typeface="Wingdings" panose="05000000000000000000" pitchFamily="2" charset="2"/>
              </a:rPr>
              <a:t>（亦可自由發揮</a:t>
            </a:r>
            <a:r>
              <a:rPr lang="zh-TW" altLang="en-US" sz="1800" b="1" dirty="0">
                <a:solidFill>
                  <a:schemeClr val="accent1"/>
                </a:solidFill>
              </a:rPr>
              <a:t>）</a:t>
            </a:r>
            <a:endParaRPr lang="en-US" altLang="zh-TW" sz="1800" b="1" dirty="0">
              <a:solidFill>
                <a:schemeClr val="tx2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什麼是情境流程分析教學？與程式流程圖的差異為何？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如何引導學生將情境中的每個動作與執行的流程進行拆解？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是否有其他方法輔助進行情境流程教學？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altLang="zh-TW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371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07C4FD-8A33-4675-86D2-548EC061CEB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/>
              <a:t>1-4.</a:t>
            </a:r>
            <a:r>
              <a:rPr lang="zh-TW" altLang="en-US" dirty="0"/>
              <a:t>程式流程教學的困難</a:t>
            </a:r>
            <a:r>
              <a:rPr lang="zh-TW" altLang="en-US" sz="2800" b="1" dirty="0">
                <a:solidFill>
                  <a:schemeClr val="accent1"/>
                </a:solidFill>
                <a:sym typeface="Wingdings" panose="05000000000000000000" pitchFamily="2" charset="2"/>
              </a:rPr>
              <a:t>（必填</a:t>
            </a:r>
            <a:r>
              <a:rPr lang="zh-TW" altLang="en-US" sz="2800" b="1" dirty="0">
                <a:solidFill>
                  <a:schemeClr val="accent1"/>
                </a:solidFill>
              </a:rPr>
              <a:t>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41AF1C-ED26-4C3C-84F0-A0514A17D74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"/>
            </a:pPr>
            <a:r>
              <a:rPr lang="zh-TW" altLang="en-US" sz="1800" b="1" dirty="0">
                <a:solidFill>
                  <a:schemeClr val="tx2"/>
                </a:solidFill>
              </a:rPr>
              <a:t>程式流程教學時，老師曾遇到的困難？ （若無則填「無」即可）</a:t>
            </a:r>
            <a:endParaRPr lang="en-US" altLang="zh-TW" sz="18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zh-TW" altLang="en-US" sz="1800" b="1" dirty="0">
                <a:solidFill>
                  <a:schemeClr val="tx2"/>
                </a:solidFill>
              </a:rPr>
              <a:t>可參考以下不同方面進行反思</a:t>
            </a:r>
            <a:r>
              <a:rPr lang="zh-TW" altLang="en-US" sz="1800" b="1" dirty="0">
                <a:solidFill>
                  <a:schemeClr val="accent1"/>
                </a:solidFill>
                <a:sym typeface="Wingdings" panose="05000000000000000000" pitchFamily="2" charset="2"/>
              </a:rPr>
              <a:t>（亦可自由發揮</a:t>
            </a:r>
            <a:r>
              <a:rPr lang="zh-TW" altLang="en-US" sz="1800" b="1" dirty="0">
                <a:solidFill>
                  <a:schemeClr val="accent1"/>
                </a:solidFill>
              </a:rPr>
              <a:t>）</a:t>
            </a:r>
            <a:endParaRPr lang="en-US" altLang="zh-TW" sz="1800" b="1" dirty="0">
              <a:solidFill>
                <a:schemeClr val="accent1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備課方面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授課過程與實際課堂方面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學生反應與常見問題</a:t>
            </a:r>
            <a:endParaRPr lang="en-US" altLang="zh-TW" sz="1800" b="1" dirty="0">
              <a:solidFill>
                <a:schemeClr val="tx2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endParaRPr lang="zh-TW" altLang="en-US" sz="18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altLang="zh-TW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841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07C4FD-8A33-4675-86D2-548EC061CEB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/>
              <a:t>1-6.</a:t>
            </a:r>
            <a:r>
              <a:rPr lang="zh-TW" altLang="en-US" dirty="0"/>
              <a:t> 程式流程圖的教學（選填）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41AF1C-ED26-4C3C-84F0-A0514A17D74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"/>
            </a:pPr>
            <a:r>
              <a:rPr lang="zh-TW" altLang="en-US" sz="1800" b="1" dirty="0">
                <a:solidFill>
                  <a:schemeClr val="tx2"/>
                </a:solidFill>
              </a:rPr>
              <a:t>分享對於情境流程圖與程式流程圖的想法，並討論目前如何進行情境流程圖的程式流程圖的教學</a:t>
            </a:r>
            <a:r>
              <a:rPr lang="zh-TW" altLang="zh-TW" sz="1800" b="1" dirty="0">
                <a:solidFill>
                  <a:schemeClr val="tx2"/>
                </a:solidFill>
              </a:rPr>
              <a:t>。</a:t>
            </a: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zh-TW" altLang="zh-TW" sz="1800" b="1" dirty="0">
                <a:solidFill>
                  <a:schemeClr val="tx2"/>
                </a:solidFill>
              </a:rPr>
              <a:t>可參考以下問題進行反思</a:t>
            </a:r>
            <a:r>
              <a:rPr lang="zh-TW" altLang="en-US" sz="1800" b="1" dirty="0">
                <a:solidFill>
                  <a:schemeClr val="accent1"/>
                </a:solidFill>
                <a:sym typeface="Wingdings" panose="05000000000000000000" pitchFamily="2" charset="2"/>
              </a:rPr>
              <a:t>（亦可自由發揮</a:t>
            </a:r>
            <a:r>
              <a:rPr lang="zh-TW" altLang="en-US" sz="1800" b="1" dirty="0">
                <a:solidFill>
                  <a:schemeClr val="accent1"/>
                </a:solidFill>
              </a:rPr>
              <a:t>）</a:t>
            </a:r>
            <a:endParaRPr lang="en-US" altLang="zh-TW" sz="1800" b="1" dirty="0">
              <a:solidFill>
                <a:schemeClr val="tx2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如何從情境流程分析轉換為程式流程圖？</a:t>
            </a:r>
            <a:endParaRPr lang="en-US" altLang="zh-TW" sz="1800" dirty="0">
              <a:solidFill>
                <a:schemeClr val="accent5"/>
              </a:solidFill>
            </a:endParaRPr>
          </a:p>
          <a:p>
            <a:pPr marL="708660" lvl="1" indent="-342900">
              <a:buFont typeface="+mj-lt"/>
              <a:buAutoNum type="arabicPeriod"/>
            </a:pPr>
            <a:r>
              <a:rPr lang="zh-TW" altLang="en-US" sz="1800" dirty="0">
                <a:solidFill>
                  <a:schemeClr val="accent5"/>
                </a:solidFill>
              </a:rPr>
              <a:t>如何讓不同程度的學生使用黑色積木排列出程式流程圖？</a:t>
            </a:r>
          </a:p>
          <a:p>
            <a:pPr marL="0" indent="0">
              <a:buNone/>
            </a:pPr>
            <a:endParaRPr lang="en-US" altLang="zh-TW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244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第七次共備</a:t>
            </a:r>
            <a:br>
              <a:rPr lang="en-US" altLang="zh-TW" sz="4000" dirty="0"/>
            </a:br>
            <a:r>
              <a:rPr lang="zh-TW" altLang="en-US" sz="4000" dirty="0"/>
              <a:t>講師分享與期中問題討論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lnSpcReduction="100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:2025/05/XX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29528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研習大綱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1099839" y="1417638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1.</a:t>
            </a:r>
            <a:r>
              <a:rPr lang="zh-TW" altLang="en-US" sz="2600" b="1" dirty="0">
                <a:solidFill>
                  <a:schemeClr val="tx2"/>
                </a:solidFill>
              </a:rPr>
              <a:t>年會得獎教師分享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2.</a:t>
            </a:r>
            <a:r>
              <a:rPr lang="zh-TW" altLang="en-US" sz="2600" b="1" dirty="0">
                <a:solidFill>
                  <a:schemeClr val="tx2"/>
                </a:solidFill>
              </a:rPr>
              <a:t>期中問題討論與講師回饋</a:t>
            </a:r>
          </a:p>
          <a:p>
            <a:pPr marL="365760" lvl="1" indent="0">
              <a:buNone/>
            </a:pPr>
            <a:r>
              <a:rPr lang="en-US" altLang="zh-TW" dirty="0"/>
              <a:t>2-1.</a:t>
            </a:r>
            <a:r>
              <a:rPr lang="zh-TW" altLang="en-US" dirty="0"/>
              <a:t>教學現況分享</a:t>
            </a:r>
            <a:endParaRPr lang="en-US" altLang="zh-TW" sz="1400" dirty="0">
              <a:solidFill>
                <a:schemeClr val="accent1"/>
              </a:solidFill>
            </a:endParaRPr>
          </a:p>
          <a:p>
            <a:pPr marL="365760" lvl="1" indent="0">
              <a:buNone/>
            </a:pPr>
            <a:r>
              <a:rPr lang="en-US" altLang="zh-TW" dirty="0"/>
              <a:t>2-2.</a:t>
            </a:r>
            <a:r>
              <a:rPr lang="zh-TW" altLang="en-US" dirty="0"/>
              <a:t>教材使用回饋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2-3.</a:t>
            </a:r>
            <a:r>
              <a:rPr lang="zh-TW" altLang="en-US" dirty="0"/>
              <a:t>教具完善程度回報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84455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800" dirty="0"/>
              <a:t>2-1.</a:t>
            </a:r>
            <a:r>
              <a:rPr lang="zh-TW" altLang="en-US" sz="1800" dirty="0"/>
              <a:t>教學現況分享</a:t>
            </a:r>
            <a:r>
              <a:rPr lang="zh-TW" altLang="en-US" sz="1900" dirty="0">
                <a:solidFill>
                  <a:schemeClr val="accent1"/>
                </a:solidFill>
              </a:rPr>
              <a:t>（必填）</a:t>
            </a:r>
            <a:endParaRPr lang="en-US" altLang="zh-TW" sz="1900" dirty="0">
              <a:solidFill>
                <a:schemeClr val="accent1"/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當前授課進度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當前授課方式分享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常見授課問題與討論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其他</a:t>
            </a:r>
            <a:endParaRPr lang="en-US" altLang="zh-TW" sz="1800" dirty="0"/>
          </a:p>
          <a:p>
            <a:pPr marL="365760" lvl="1" indent="0">
              <a:buNone/>
            </a:pPr>
            <a:endParaRPr lang="en-US" altLang="zh-TW" sz="1900" dirty="0"/>
          </a:p>
          <a:p>
            <a:pPr marL="365760" lvl="1" indent="0">
              <a:buNone/>
            </a:pPr>
            <a:r>
              <a:rPr lang="en-US" altLang="zh-TW" sz="1800" dirty="0"/>
              <a:t>2-2.</a:t>
            </a:r>
            <a:r>
              <a:rPr lang="zh-TW" altLang="en-US" sz="1800" dirty="0"/>
              <a:t>教材與授課交流（可選填）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目前引用教材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教材使用上的疑問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改編的教材內容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教材中上課引導方式的調整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課堂輔助程式與平台分享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其他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期中問題討論</a:t>
            </a:r>
          </a:p>
        </p:txBody>
      </p:sp>
    </p:spTree>
    <p:extLst>
      <p:ext uri="{BB962C8B-B14F-4D97-AF65-F5344CB8AC3E}">
        <p14:creationId xmlns:p14="http://schemas.microsoft.com/office/powerpoint/2010/main" val="239284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共備說明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1099839" y="1417638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792000">
              <a:buFont typeface="Wingdings"/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1.</a:t>
            </a:r>
            <a:r>
              <a:rPr lang="zh-TW" altLang="en-US" b="1" dirty="0">
                <a:solidFill>
                  <a:schemeClr val="tx2"/>
                </a:solidFill>
              </a:rPr>
              <a:t>申請教具第一年，教師須義務參與</a:t>
            </a:r>
            <a:r>
              <a:rPr lang="en-US" altLang="zh-TW" b="1" dirty="0">
                <a:solidFill>
                  <a:schemeClr val="tx2"/>
                </a:solidFill>
              </a:rPr>
              <a:t>8</a:t>
            </a:r>
            <a:r>
              <a:rPr lang="zh-TW" altLang="en-US" b="1" dirty="0">
                <a:solidFill>
                  <a:schemeClr val="tx2"/>
                </a:solidFill>
              </a:rPr>
              <a:t>次共備，共備主題可參考本投影片。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2.</a:t>
            </a:r>
            <a:r>
              <a:rPr lang="zh-TW" altLang="en-US" b="1" dirty="0">
                <a:solidFill>
                  <a:schemeClr val="tx2"/>
                </a:solidFill>
              </a:rPr>
              <a:t>除研習大綱中的共備主題及少數必填項目外，教師可視需求調整或延伸，亦可自由調整投影片風格。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3.</a:t>
            </a:r>
            <a:r>
              <a:rPr lang="zh-TW" altLang="en-US" b="1" dirty="0">
                <a:solidFill>
                  <a:schemeClr val="tx2"/>
                </a:solidFill>
              </a:rPr>
              <a:t>每次共備每位教師的分享時間，請參考當月的共備通知。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4.</a:t>
            </a:r>
            <a:r>
              <a:rPr lang="zh-TW" altLang="en-US" b="1" dirty="0">
                <a:solidFill>
                  <a:schemeClr val="tx2"/>
                </a:solidFill>
              </a:rPr>
              <a:t>教師可跨區域參與共備，如有需求請洽各區助理。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Font typeface="Wingdings"/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5.</a:t>
            </a:r>
            <a:r>
              <a:rPr lang="zh-TW" altLang="en-US" b="1" dirty="0">
                <a:solidFill>
                  <a:schemeClr val="tx2"/>
                </a:solidFill>
              </a:rPr>
              <a:t>投影片可做為每學期末的教學成果上傳。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Font typeface="Wingdings"/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6.</a:t>
            </a:r>
            <a:r>
              <a:rPr lang="zh-TW" altLang="en-US" b="1" dirty="0">
                <a:solidFill>
                  <a:schemeClr val="tx2"/>
                </a:solidFill>
              </a:rPr>
              <a:t>若有疑問請洽各區助理。</a:t>
            </a:r>
            <a:endParaRPr lang="en-US" altLang="zh-TW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36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800" dirty="0"/>
              <a:t>2-3.</a:t>
            </a:r>
            <a:r>
              <a:rPr lang="zh-TW" altLang="en-US" sz="1800" dirty="0"/>
              <a:t>教具完善程度回報</a:t>
            </a:r>
            <a:r>
              <a:rPr lang="zh-TW" altLang="en-US" sz="1900" dirty="0">
                <a:solidFill>
                  <a:schemeClr val="accent1"/>
                </a:solidFill>
              </a:rPr>
              <a:t>（必填）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目前教具完善程度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尚未維修的缺損統計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其他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endParaRPr lang="en-US" altLang="zh-TW" sz="1800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期中問題討論</a:t>
            </a:r>
          </a:p>
        </p:txBody>
      </p:sp>
    </p:spTree>
    <p:extLst>
      <p:ext uri="{BB962C8B-B14F-4D97-AF65-F5344CB8AC3E}">
        <p14:creationId xmlns:p14="http://schemas.microsoft.com/office/powerpoint/2010/main" val="1835837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539552" y="1452120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altLang="zh-TW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3BEF7DB-9F4E-5581-B07E-034D63C64F30}"/>
              </a:ext>
            </a:extLst>
          </p:cNvPr>
          <p:cNvSpPr txBox="1"/>
          <p:nvPr/>
        </p:nvSpPr>
        <p:spPr>
          <a:xfrm>
            <a:off x="2398322" y="2844224"/>
            <a:ext cx="43473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自編教材分享</a:t>
            </a:r>
            <a:r>
              <a:rPr lang="zh-TW" altLang="en-US" sz="14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（可選填）</a:t>
            </a:r>
            <a:endParaRPr lang="zh-TW" altLang="en-US" sz="5400" b="1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5655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674BF9-8D6F-4279-9AA6-00825E7386B3}"/>
              </a:ext>
            </a:extLst>
          </p:cNvPr>
          <p:cNvSpPr txBox="1">
            <a:spLocks/>
          </p:cNvSpPr>
          <p:nvPr/>
        </p:nvSpPr>
        <p:spPr>
          <a:xfrm>
            <a:off x="457200" y="1145596"/>
            <a:ext cx="8229600" cy="456680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情境主題與教學引導的進行方式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目標能力與使用工具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流程圖教學設計與學習歷程紀錄的方式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影音分享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試教心得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提問與交流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是否有意願參與教材編撰會議</a:t>
            </a:r>
            <a:r>
              <a:rPr lang="zh-TW" altLang="en-US" sz="1800" dirty="0">
                <a:solidFill>
                  <a:schemeClr val="accent1"/>
                </a:solidFill>
              </a:rPr>
              <a:t>（需有自編教材）</a:t>
            </a:r>
            <a:endParaRPr lang="en-US" altLang="zh-TW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76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第八次共備</a:t>
            </a:r>
            <a:br>
              <a:rPr lang="en-US" altLang="zh-TW" sz="4000" dirty="0"/>
            </a:br>
            <a:r>
              <a:rPr lang="zh-TW" altLang="en-US" sz="4000" dirty="0"/>
              <a:t>下學期期末報告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lnSpcReduction="100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:2025/06/XX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118840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研習大綱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1099839" y="1417638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1.</a:t>
            </a:r>
            <a:r>
              <a:rPr lang="zh-TW" altLang="en-US" sz="2600" b="1" dirty="0">
                <a:solidFill>
                  <a:schemeClr val="tx2"/>
                </a:solidFill>
              </a:rPr>
              <a:t>學生學習成效、改變、或成長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2.</a:t>
            </a:r>
            <a:r>
              <a:rPr lang="zh-TW" altLang="en-US" sz="2600" b="1" dirty="0">
                <a:solidFill>
                  <a:schemeClr val="tx2"/>
                </a:solidFill>
              </a:rPr>
              <a:t>教材教法創新分享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3.</a:t>
            </a:r>
            <a:r>
              <a:rPr lang="zh-TW" altLang="en-US" sz="2600" b="1" dirty="0">
                <a:solidFill>
                  <a:schemeClr val="tx2"/>
                </a:solidFill>
              </a:rPr>
              <a:t>教學現場花絮</a:t>
            </a:r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4.</a:t>
            </a:r>
            <a:r>
              <a:rPr lang="zh-TW" altLang="en-US" sz="2600" b="1" dirty="0">
                <a:solidFill>
                  <a:schemeClr val="tx2"/>
                </a:solidFill>
              </a:rPr>
              <a:t>學生反饋（照片、影像、或文字）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F63AD655-E179-7E14-97FE-585CD5D6C957}"/>
              </a:ext>
            </a:extLst>
          </p:cNvPr>
          <p:cNvSpPr txBox="1">
            <a:spLocks/>
          </p:cNvSpPr>
          <p:nvPr/>
        </p:nvSpPr>
        <p:spPr>
          <a:xfrm>
            <a:off x="2648468" y="4221088"/>
            <a:ext cx="6038330" cy="42135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期末報告鼓勵教師自由分享學期成果，以下內容僅供教師參考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2268552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1-1.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教授班級與進度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1-2.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學生的改變與成長</a:t>
            </a:r>
            <a:endParaRPr lang="zh-TW" altLang="en-US" sz="19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2800" b="1" dirty="0"/>
              <a:t>學生學習成效、改變、或成長</a:t>
            </a:r>
            <a:endParaRPr lang="en-US" altLang="zh-TW" sz="2800" b="1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6101E98-8B9D-BA98-90DA-A6A8838EBD3E}"/>
              </a:ext>
            </a:extLst>
          </p:cNvPr>
          <p:cNvSpPr txBox="1">
            <a:spLocks/>
          </p:cNvSpPr>
          <p:nvPr/>
        </p:nvSpPr>
        <p:spPr>
          <a:xfrm>
            <a:off x="2730822" y="5229200"/>
            <a:ext cx="5955978" cy="42135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3645637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1-1.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上課引導方式與師生互動的改變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1-2.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教師教學上的困擾與解決方式交流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1-3.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學生常見問題與解決方式交流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endParaRPr lang="en-US" altLang="zh-TW" sz="19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2800" b="1" dirty="0"/>
              <a:t>教材教法創新分享</a:t>
            </a:r>
            <a:endParaRPr lang="en-US" altLang="zh-TW" sz="2800" b="1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6101E98-8B9D-BA98-90DA-A6A8838EBD3E}"/>
              </a:ext>
            </a:extLst>
          </p:cNvPr>
          <p:cNvSpPr txBox="1">
            <a:spLocks/>
          </p:cNvSpPr>
          <p:nvPr/>
        </p:nvSpPr>
        <p:spPr>
          <a:xfrm>
            <a:off x="2730822" y="5229200"/>
            <a:ext cx="5955978" cy="42135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619566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1-1.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教學現場照片、影音分享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1-2.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學生參賽經驗分享</a:t>
            </a:r>
            <a:endParaRPr lang="en-US" altLang="zh-TW" sz="1900" b="1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1-3.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令教師印象深刻的學生案例分享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2800" b="1" dirty="0"/>
              <a:t>教學現場花絮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6101E98-8B9D-BA98-90DA-A6A8838EBD3E}"/>
              </a:ext>
            </a:extLst>
          </p:cNvPr>
          <p:cNvSpPr txBox="1">
            <a:spLocks/>
          </p:cNvSpPr>
          <p:nvPr/>
        </p:nvSpPr>
        <p:spPr>
          <a:xfrm>
            <a:off x="2730822" y="5229200"/>
            <a:ext cx="5955978" cy="42135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3367291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1-1.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學生作品分享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1-2.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照片與影像</a:t>
            </a:r>
            <a:endParaRPr lang="zh-TW" altLang="en-US" sz="19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2800" b="1" dirty="0"/>
              <a:t>學生反饋（照片、影像、或文字）</a:t>
            </a:r>
            <a:endParaRPr lang="en-US" altLang="zh-TW" sz="2800" b="1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6101E98-8B9D-BA98-90DA-A6A8838EBD3E}"/>
              </a:ext>
            </a:extLst>
          </p:cNvPr>
          <p:cNvSpPr txBox="1">
            <a:spLocks/>
          </p:cNvSpPr>
          <p:nvPr/>
        </p:nvSpPr>
        <p:spPr>
          <a:xfrm>
            <a:off x="2730822" y="5229200"/>
            <a:ext cx="5955978" cy="42135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143777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第五次共備</a:t>
            </a:r>
            <a:br>
              <a:rPr lang="en-US" altLang="zh-TW" sz="4000" dirty="0"/>
            </a:br>
            <a:r>
              <a:rPr lang="zh-TW" altLang="en-US" sz="4000" dirty="0"/>
              <a:t>講師分享與教師使用成效分享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lnSpcReduction="100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:2025/03/XX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40895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研習大綱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1099840" y="1417638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1.</a:t>
            </a:r>
            <a:r>
              <a:rPr lang="zh-TW" altLang="en-US" sz="2600" b="1" dirty="0">
                <a:solidFill>
                  <a:schemeClr val="tx2"/>
                </a:solidFill>
              </a:rPr>
              <a:t>年會得獎教師分享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2.</a:t>
            </a:r>
            <a:r>
              <a:rPr lang="zh-TW" altLang="en-US" sz="2600" b="1" dirty="0">
                <a:solidFill>
                  <a:schemeClr val="tx2"/>
                </a:solidFill>
              </a:rPr>
              <a:t>教師使用成效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365760" lvl="1" indent="0">
              <a:buNone/>
            </a:pPr>
            <a:r>
              <a:rPr lang="en-US" altLang="zh-TW" dirty="0"/>
              <a:t>1-1.</a:t>
            </a:r>
            <a:r>
              <a:rPr lang="zh-TW" altLang="en-US" dirty="0"/>
              <a:t>上學期的教學背景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1-2.</a:t>
            </a:r>
            <a:r>
              <a:rPr lang="zh-TW" altLang="en-US" dirty="0"/>
              <a:t>上學期的教學問題與本學期的改善方式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1-3.</a:t>
            </a:r>
            <a:r>
              <a:rPr lang="zh-TW" altLang="en-US" dirty="0"/>
              <a:t>公版套裝教材使用成效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1-4.</a:t>
            </a:r>
            <a:r>
              <a:rPr lang="zh-TW" altLang="en-US" dirty="0"/>
              <a:t>教具使用情形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1-5.</a:t>
            </a:r>
            <a:r>
              <a:rPr lang="zh-TW" altLang="en-US" dirty="0"/>
              <a:t>共備成效與資訊交流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1-6.</a:t>
            </a:r>
            <a:r>
              <a:rPr lang="zh-TW" altLang="en-US" dirty="0"/>
              <a:t>整體回饋心得</a:t>
            </a:r>
            <a:endParaRPr lang="en-US" altLang="zh-TW" sz="2600" dirty="0"/>
          </a:p>
        </p:txBody>
      </p:sp>
    </p:spTree>
    <p:extLst>
      <p:ext uri="{BB962C8B-B14F-4D97-AF65-F5344CB8AC3E}">
        <p14:creationId xmlns:p14="http://schemas.microsoft.com/office/powerpoint/2010/main" val="363895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800" dirty="0"/>
              <a:t>1-1.</a:t>
            </a:r>
            <a:r>
              <a:rPr lang="zh-TW" altLang="en-US" sz="1800" dirty="0"/>
              <a:t>上學期的教學背景</a:t>
            </a:r>
            <a:r>
              <a:rPr lang="zh-TW" altLang="en-US" sz="1800" dirty="0">
                <a:solidFill>
                  <a:schemeClr val="accent1"/>
                </a:solidFill>
              </a:rPr>
              <a:t>（必填）</a:t>
            </a:r>
            <a:endParaRPr lang="en-US" altLang="zh-TW" sz="1800" dirty="0">
              <a:solidFill>
                <a:schemeClr val="accent1"/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教師自身背景（教授學科）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上學期已教學幾堂課程（使用的公版套裝教材或自編教材）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本學期預計教授內容（使用的公版套裝教材或自編教材</a:t>
            </a:r>
            <a:r>
              <a:rPr lang="en-US" altLang="zh-TW" sz="1800" dirty="0"/>
              <a:t>)</a:t>
            </a:r>
          </a:p>
          <a:p>
            <a:pPr marL="982980" lvl="2" indent="-342900">
              <a:buFont typeface="+mj-lt"/>
              <a:buAutoNum type="arabicParenR"/>
            </a:pPr>
            <a:endParaRPr lang="en-US" altLang="zh-TW" sz="1800" dirty="0"/>
          </a:p>
          <a:p>
            <a:pPr marL="365760" lvl="1" indent="0">
              <a:buNone/>
            </a:pPr>
            <a:r>
              <a:rPr lang="en-US" altLang="zh-TW" sz="1800" dirty="0"/>
              <a:t>1-2.</a:t>
            </a:r>
            <a:r>
              <a:rPr lang="zh-TW" altLang="en-US" sz="1800" dirty="0"/>
              <a:t>上學期的教學問題與改善方式（可選填）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教學引導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流程圖的使用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學習歷程的紀錄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其他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endParaRPr lang="en-US" altLang="zh-TW" sz="1800" dirty="0"/>
          </a:p>
          <a:p>
            <a:pPr marL="365760" lvl="1" indent="0">
              <a:buNone/>
            </a:pPr>
            <a:r>
              <a:rPr lang="en-US" altLang="zh-TW" sz="1800" dirty="0"/>
              <a:t>1-3.</a:t>
            </a:r>
            <a:r>
              <a:rPr lang="zh-TW" altLang="en-US" sz="1800" dirty="0"/>
              <a:t>公版套裝教材使用成效（可選填）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教材的優缺點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如何融入校內課程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是否有衍伸應用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其他</a:t>
            </a:r>
            <a:endParaRPr lang="en-US" altLang="zh-TW" sz="1800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教師使用成效</a:t>
            </a:r>
          </a:p>
        </p:txBody>
      </p:sp>
    </p:spTree>
    <p:extLst>
      <p:ext uri="{BB962C8B-B14F-4D97-AF65-F5344CB8AC3E}">
        <p14:creationId xmlns:p14="http://schemas.microsoft.com/office/powerpoint/2010/main" val="119200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07C4FD-8A33-4675-86D2-548EC061CEB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教師使用成效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41AF1C-ED26-4C3C-84F0-A0514A17D74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700" dirty="0"/>
              <a:t>1-4.</a:t>
            </a:r>
            <a:r>
              <a:rPr lang="zh-TW" altLang="en-US" sz="1700" dirty="0"/>
              <a:t>教具使用情形（可選填）</a:t>
            </a:r>
            <a:endParaRPr lang="en-US" altLang="zh-TW" sz="1700" dirty="0"/>
          </a:p>
          <a:p>
            <a:pPr marL="982980" lvl="2" indent="-342900">
              <a:buFont typeface="+mj-lt"/>
              <a:buAutoNum type="arabicParenR"/>
            </a:pPr>
            <a:r>
              <a:rPr lang="zh-TW" altLang="en-US" sz="1700" dirty="0"/>
              <a:t>尚未維修的缺損統計</a:t>
            </a:r>
            <a:endParaRPr lang="en-US" altLang="zh-TW" sz="1700" dirty="0"/>
          </a:p>
          <a:p>
            <a:pPr marL="982980" lvl="2" indent="-342900">
              <a:buFont typeface="+mj-lt"/>
              <a:buAutoNum type="arabicParenR"/>
            </a:pPr>
            <a:r>
              <a:rPr lang="zh-TW" altLang="en-US" sz="1700" dirty="0"/>
              <a:t>目前教具對教學的影響</a:t>
            </a:r>
            <a:endParaRPr lang="en-US" altLang="zh-TW" sz="1700" dirty="0"/>
          </a:p>
          <a:p>
            <a:pPr marL="982980" lvl="2" indent="-342900">
              <a:buFont typeface="+mj-lt"/>
              <a:buAutoNum type="arabicParenR"/>
            </a:pPr>
            <a:r>
              <a:rPr lang="zh-TW" altLang="en-US" sz="1700" dirty="0"/>
              <a:t>對於教具與軟體的意見交流</a:t>
            </a:r>
            <a:endParaRPr lang="en-US" altLang="zh-TW" sz="1700" dirty="0"/>
          </a:p>
          <a:p>
            <a:pPr marL="982980" lvl="2" indent="-342900">
              <a:buFont typeface="+mj-lt"/>
              <a:buAutoNum type="arabicParenR"/>
            </a:pPr>
            <a:r>
              <a:rPr lang="zh-TW" altLang="en-US" sz="1700" dirty="0"/>
              <a:t>其他</a:t>
            </a:r>
            <a:endParaRPr lang="en-US" altLang="zh-TW" sz="1700" dirty="0"/>
          </a:p>
          <a:p>
            <a:pPr marL="640080" lvl="2" indent="0">
              <a:buNone/>
            </a:pPr>
            <a:endParaRPr lang="en-US" altLang="zh-TW" sz="1700" dirty="0"/>
          </a:p>
          <a:p>
            <a:pPr marL="365760" lvl="1" indent="0">
              <a:buNone/>
            </a:pPr>
            <a:r>
              <a:rPr lang="en-US" altLang="zh-TW" sz="1700" dirty="0"/>
              <a:t>1-5.</a:t>
            </a:r>
            <a:r>
              <a:rPr lang="zh-TW" altLang="en-US" sz="1700" dirty="0"/>
              <a:t>共備成效與資訊交流（可選填）</a:t>
            </a:r>
            <a:endParaRPr lang="en-US" altLang="zh-TW" sz="1700" dirty="0"/>
          </a:p>
          <a:p>
            <a:pPr marL="982980" lvl="2" indent="-342900">
              <a:buFont typeface="+mj-lt"/>
              <a:buAutoNum type="arabicParenR"/>
            </a:pPr>
            <a:r>
              <a:rPr lang="zh-TW" altLang="en-US" sz="1700" dirty="0"/>
              <a:t>共同備課對老師帶來的改變</a:t>
            </a:r>
            <a:endParaRPr lang="en-US" altLang="zh-TW" sz="1700" dirty="0"/>
          </a:p>
          <a:p>
            <a:pPr marL="982980" lvl="2" indent="-342900">
              <a:buFont typeface="+mj-lt"/>
              <a:buAutoNum type="arabicParenR"/>
            </a:pPr>
            <a:r>
              <a:rPr lang="zh-TW" altLang="en-US" sz="1700" dirty="0"/>
              <a:t>希望未來的共備方式與講課內容</a:t>
            </a:r>
            <a:endParaRPr lang="en-US" altLang="zh-TW" sz="1700" dirty="0"/>
          </a:p>
          <a:p>
            <a:pPr marL="982980" lvl="2" indent="-342900">
              <a:buFont typeface="+mj-lt"/>
              <a:buAutoNum type="arabicParenR"/>
            </a:pPr>
            <a:r>
              <a:rPr lang="zh-TW" altLang="en-US" sz="1700" dirty="0"/>
              <a:t>其他</a:t>
            </a:r>
            <a:endParaRPr lang="en-US" altLang="zh-TW" sz="1700" dirty="0"/>
          </a:p>
          <a:p>
            <a:pPr marL="640080" lvl="2" indent="0">
              <a:buNone/>
            </a:pPr>
            <a:endParaRPr lang="en-US" altLang="zh-TW" sz="1700" dirty="0"/>
          </a:p>
          <a:p>
            <a:pPr marL="365760" lvl="1" indent="0">
              <a:buNone/>
            </a:pPr>
            <a:r>
              <a:rPr lang="en-US" altLang="zh-TW" sz="1700" dirty="0"/>
              <a:t>1-6.</a:t>
            </a:r>
            <a:r>
              <a:rPr lang="zh-TW" altLang="en-US" sz="1700" dirty="0"/>
              <a:t>整體心得回饋與建議</a:t>
            </a:r>
            <a:r>
              <a:rPr lang="zh-TW" altLang="en-US" sz="1700" dirty="0">
                <a:solidFill>
                  <a:schemeClr val="accent1"/>
                </a:solidFill>
              </a:rPr>
              <a:t>（必填）</a:t>
            </a:r>
            <a:endParaRPr lang="en-US" altLang="zh-TW" sz="1700" dirty="0">
              <a:solidFill>
                <a:schemeClr val="accent1"/>
              </a:solidFill>
            </a:endParaRPr>
          </a:p>
          <a:p>
            <a:pPr marL="365760" lvl="1" indent="0">
              <a:buNone/>
            </a:pPr>
            <a:endParaRPr lang="en-US" altLang="zh-TW" sz="1600" dirty="0"/>
          </a:p>
        </p:txBody>
      </p:sp>
    </p:spTree>
    <p:extLst>
      <p:ext uri="{BB962C8B-B14F-4D97-AF65-F5344CB8AC3E}">
        <p14:creationId xmlns:p14="http://schemas.microsoft.com/office/powerpoint/2010/main" val="3771563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539552" y="1452120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altLang="zh-TW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3BEF7DB-9F4E-5581-B07E-034D63C64F30}"/>
              </a:ext>
            </a:extLst>
          </p:cNvPr>
          <p:cNvSpPr txBox="1"/>
          <p:nvPr/>
        </p:nvSpPr>
        <p:spPr>
          <a:xfrm>
            <a:off x="2398322" y="2844224"/>
            <a:ext cx="43473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自編教材分享</a:t>
            </a:r>
            <a:r>
              <a:rPr lang="zh-TW" altLang="en-US" sz="14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（可選填）</a:t>
            </a:r>
            <a:endParaRPr lang="zh-TW" altLang="en-US" sz="5400" b="1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3432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674BF9-8D6F-4279-9AA6-00825E7386B3}"/>
              </a:ext>
            </a:extLst>
          </p:cNvPr>
          <p:cNvSpPr txBox="1">
            <a:spLocks/>
          </p:cNvSpPr>
          <p:nvPr/>
        </p:nvSpPr>
        <p:spPr>
          <a:xfrm>
            <a:off x="457200" y="1145596"/>
            <a:ext cx="8229600" cy="456680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情境主題與教學引導的進行方式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目標能力與使用工具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流程圖教學設計與學習歷程紀錄的方式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影音分享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試教心得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提問與交流</a:t>
            </a: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endParaRPr lang="en-US" altLang="zh-TW" sz="1800" dirty="0"/>
          </a:p>
          <a:p>
            <a:pPr marL="982980" lvl="2" indent="-342900">
              <a:buSzPct val="100000"/>
              <a:buFont typeface="+mj-lt"/>
              <a:buAutoNum type="arabicPeriod"/>
            </a:pPr>
            <a:r>
              <a:rPr lang="zh-TW" altLang="en-US" sz="1800" dirty="0"/>
              <a:t>是否有意願參與教材編撰會議</a:t>
            </a:r>
            <a:r>
              <a:rPr lang="zh-TW" altLang="en-US" sz="1800" dirty="0">
                <a:solidFill>
                  <a:schemeClr val="accent1"/>
                </a:solidFill>
              </a:rPr>
              <a:t>（需有自編教材）</a:t>
            </a:r>
            <a:endParaRPr lang="en-US" altLang="zh-TW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1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第六次共備</a:t>
            </a:r>
            <a:br>
              <a:rPr lang="en-US" altLang="zh-TW" sz="4000" dirty="0"/>
            </a:br>
            <a:r>
              <a:rPr lang="zh-TW" altLang="en-US" sz="4000" dirty="0"/>
              <a:t>專題討論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lnSpcReduction="100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:2025/04/XX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887859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DE9D4629F1F777449BCA3AE201E53E4E" ma:contentTypeVersion="9" ma:contentTypeDescription="建立新的文件。" ma:contentTypeScope="" ma:versionID="b4f86f7b14643c6e6e552b07242aca9f">
  <xsd:schema xmlns:xsd="http://www.w3.org/2001/XMLSchema" xmlns:xs="http://www.w3.org/2001/XMLSchema" xmlns:p="http://schemas.microsoft.com/office/2006/metadata/properties" xmlns:ns2="529ffef2-70f6-41cb-94b4-43c02b865782" targetNamespace="http://schemas.microsoft.com/office/2006/metadata/properties" ma:root="true" ma:fieldsID="125c627ad88811a99d0750f27b4b5048" ns2:_="">
    <xsd:import namespace="529ffef2-70f6-41cb-94b4-43c02b865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ffef2-70f6-41cb-94b4-43c02b865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029199-FF81-443F-9B9D-D2DA257555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D46813-EC49-45DB-8819-12279CBC79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9ffef2-70f6-41cb-94b4-43c02b8657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F336D8-E5D8-4717-8FF8-3CFE78E12043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29ffef2-70f6-41cb-94b4-43c02b86578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5842</TotalTime>
  <Words>1406</Words>
  <Application>Microsoft Office PowerPoint</Application>
  <PresentationFormat>如螢幕大小 (4:3)</PresentationFormat>
  <Paragraphs>193</Paragraphs>
  <Slides>28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33" baseType="lpstr">
      <vt:lpstr>微軟正黑體</vt:lpstr>
      <vt:lpstr>Calibri</vt:lpstr>
      <vt:lpstr>Wingdings</vt:lpstr>
      <vt:lpstr>Wingdings 2</vt:lpstr>
      <vt:lpstr>壁窗</vt:lpstr>
      <vt:lpstr>113學年度 自主共備討論與教學現況分享</vt:lpstr>
      <vt:lpstr>PowerPoint 簡報</vt:lpstr>
      <vt:lpstr>第五次共備 講師分享與教師使用成效分享</vt:lpstr>
      <vt:lpstr>PowerPoint 簡報</vt:lpstr>
      <vt:lpstr>PowerPoint 簡報</vt:lpstr>
      <vt:lpstr>PowerPoint 簡報</vt:lpstr>
      <vt:lpstr>PowerPoint 簡報</vt:lpstr>
      <vt:lpstr>PowerPoint 簡報</vt:lpstr>
      <vt:lpstr>第六次共備 專題討論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第七次共備 講師分享與期中問題討論</vt:lpstr>
      <vt:lpstr>PowerPoint 簡報</vt:lpstr>
      <vt:lpstr>PowerPoint 簡報</vt:lpstr>
      <vt:lpstr>PowerPoint 簡報</vt:lpstr>
      <vt:lpstr>PowerPoint 簡報</vt:lpstr>
      <vt:lpstr>PowerPoint 簡報</vt:lpstr>
      <vt:lpstr>第八次共備 下學期期末報告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許 庭誠</cp:lastModifiedBy>
  <cp:revision>312</cp:revision>
  <cp:lastPrinted>2019-09-26T17:20:02Z</cp:lastPrinted>
  <dcterms:created xsi:type="dcterms:W3CDTF">2019-09-08T02:03:55Z</dcterms:created>
  <dcterms:modified xsi:type="dcterms:W3CDTF">2024-08-06T01:08:00Z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0x010100DE9D4629F1F777449BCA3AE201E53E4E</vt:lpwstr>
  </property>
</Properties>
</file>